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4" r:id="rId10"/>
    <p:sldId id="263" r:id="rId11"/>
    <p:sldId id="265" r:id="rId12"/>
    <p:sldId id="266" r:id="rId13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72A96"/>
    <a:srgbClr val="C0C0C0"/>
    <a:srgbClr val="FF0000"/>
    <a:srgbClr val="FFD096"/>
    <a:srgbClr val="F5E2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18" autoAdjust="0"/>
    <p:restoredTop sz="96463" autoAdjust="0"/>
  </p:normalViewPr>
  <p:slideViewPr>
    <p:cSldViewPr>
      <p:cViewPr>
        <p:scale>
          <a:sx n="100" d="100"/>
          <a:sy n="100" d="100"/>
        </p:scale>
        <p:origin x="-606" y="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2088" y="-4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noProof="1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noProof="1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1" smtClean="0"/>
              <a:t>Click to edit Master text styles</a:t>
            </a:r>
          </a:p>
          <a:p>
            <a:pPr lvl="1"/>
            <a:r>
              <a:rPr lang="fi-FI" noProof="1" smtClean="0"/>
              <a:t>Second level</a:t>
            </a:r>
          </a:p>
          <a:p>
            <a:pPr lvl="2"/>
            <a:r>
              <a:rPr lang="fi-FI" noProof="1" smtClean="0"/>
              <a:t>Third level</a:t>
            </a:r>
          </a:p>
          <a:p>
            <a:pPr lvl="3"/>
            <a:r>
              <a:rPr lang="fi-FI" noProof="1" smtClean="0"/>
              <a:t>Fourth level</a:t>
            </a:r>
          </a:p>
          <a:p>
            <a:pPr lvl="4"/>
            <a:r>
              <a:rPr lang="fi-FI" noProof="1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noProof="1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noProof="1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fld id="{55D361B9-13E3-475B-BCCD-4682DC8B9018}" type="slidenum">
              <a:rPr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317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9pPr>
          </a:lstStyle>
          <a:p>
            <a:pPr>
              <a:defRPr/>
            </a:pPr>
            <a:fld id="{14CF8022-74C7-4545-B749-EFEA5AB7B793}" type="slidenum">
              <a:rPr sz="1200" smtClean="0"/>
              <a:pPr>
                <a:defRPr/>
              </a:pPr>
              <a:t>1</a:t>
            </a:fld>
            <a:endParaRPr lang="sv-SE" sz="12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noProof="1" smtClean="0">
              <a:latin typeface="Arial" pitchFamily="34" charset="0"/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9pPr>
          </a:lstStyle>
          <a:p>
            <a:pPr>
              <a:defRPr/>
            </a:pPr>
            <a:fld id="{14CF8022-74C7-4545-B749-EFEA5AB7B793}" type="slidenum">
              <a:rPr sz="1200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sv-SE" sz="1200" smtClean="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noProof="1" smtClean="0">
              <a:latin typeface="Arial" pitchFamily="34" charset="0"/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9pPr>
          </a:lstStyle>
          <a:p>
            <a:pPr>
              <a:defRPr/>
            </a:pPr>
            <a:fld id="{14CF8022-74C7-4545-B749-EFEA5AB7B793}" type="slidenum">
              <a:rPr sz="1200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sv-SE" sz="1200" smtClean="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noProof="1" smtClean="0">
              <a:latin typeface="Arial" pitchFamily="34" charset="0"/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9pPr>
          </a:lstStyle>
          <a:p>
            <a:pPr>
              <a:defRPr/>
            </a:pPr>
            <a:fld id="{14CF8022-74C7-4545-B749-EFEA5AB7B793}" type="slidenum">
              <a:rPr sz="1200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sv-SE" sz="1200" smtClean="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noProof="1" smtClean="0">
              <a:latin typeface="Arial" pitchFamily="34" charset="0"/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9pPr>
          </a:lstStyle>
          <a:p>
            <a:pPr>
              <a:defRPr/>
            </a:pPr>
            <a:fld id="{14CF8022-74C7-4545-B749-EFEA5AB7B793}" type="slidenum">
              <a:rPr sz="12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sv-SE" sz="1200" smtClean="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noProof="1" smtClean="0">
              <a:latin typeface="Arial" pitchFamily="34" charset="0"/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9pPr>
          </a:lstStyle>
          <a:p>
            <a:pPr>
              <a:defRPr/>
            </a:pPr>
            <a:fld id="{14CF8022-74C7-4545-B749-EFEA5AB7B793}" type="slidenum">
              <a:rPr sz="12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sv-SE" sz="1200" smtClean="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noProof="1" smtClean="0">
              <a:latin typeface="Arial" pitchFamily="34" charset="0"/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9pPr>
          </a:lstStyle>
          <a:p>
            <a:pPr>
              <a:defRPr/>
            </a:pPr>
            <a:fld id="{14CF8022-74C7-4545-B749-EFEA5AB7B793}" type="slidenum">
              <a:rPr sz="12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sv-SE" sz="1200" smtClean="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noProof="1" smtClean="0">
              <a:latin typeface="Arial" pitchFamily="34" charset="0"/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9pPr>
          </a:lstStyle>
          <a:p>
            <a:pPr>
              <a:defRPr/>
            </a:pPr>
            <a:fld id="{14CF8022-74C7-4545-B749-EFEA5AB7B793}" type="slidenum">
              <a:rPr sz="12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sv-SE" sz="1200" smtClean="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noProof="1" smtClean="0">
              <a:latin typeface="Arial" pitchFamily="34" charset="0"/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9pPr>
          </a:lstStyle>
          <a:p>
            <a:pPr>
              <a:defRPr/>
            </a:pPr>
            <a:fld id="{14CF8022-74C7-4545-B749-EFEA5AB7B793}" type="slidenum">
              <a:rPr sz="1200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sv-SE" sz="1200" smtClean="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noProof="1" smtClean="0">
              <a:latin typeface="Arial" pitchFamily="34" charset="0"/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9pPr>
          </a:lstStyle>
          <a:p>
            <a:pPr>
              <a:defRPr/>
            </a:pPr>
            <a:fld id="{14CF8022-74C7-4545-B749-EFEA5AB7B793}" type="slidenum">
              <a:rPr sz="1200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sv-SE" sz="1200" smtClean="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noProof="1" smtClean="0">
              <a:latin typeface="Arial" pitchFamily="34" charset="0"/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9pPr>
          </a:lstStyle>
          <a:p>
            <a:pPr>
              <a:defRPr/>
            </a:pPr>
            <a:fld id="{14CF8022-74C7-4545-B749-EFEA5AB7B793}" type="slidenum">
              <a:rPr sz="1200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sv-SE" sz="1200" smtClean="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noProof="1" smtClean="0">
              <a:latin typeface="Arial" pitchFamily="34" charset="0"/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1" charset="-128"/>
              </a:defRPr>
            </a:lvl9pPr>
          </a:lstStyle>
          <a:p>
            <a:pPr>
              <a:defRPr/>
            </a:pPr>
            <a:fld id="{14CF8022-74C7-4545-B749-EFEA5AB7B793}" type="slidenum">
              <a:rPr sz="1200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sv-SE" sz="1200" smtClean="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noProof="1" smtClean="0">
              <a:latin typeface="Arial" pitchFamily="34" charset="0"/>
              <a:ea typeface="ヒラギノ角ゴ Pro W3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3F505-3352-4CB1-87E6-E986969FE24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6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81997-92BC-4A6E-A056-3BDD8333C36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9313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64D94-9FD6-4FCB-937D-2009E49463A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032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6EC25-7E47-4651-AB8D-708863E5D48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3493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E63C2-035E-4ED3-AC9B-F6AAFE20D5A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516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E2729-B0FE-416D-92CF-B9992D99946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6263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D3548-8CD2-4B3E-A2BC-578EA345582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194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B2A53-4F27-41FE-860D-F8B5CF5F168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620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E8A2-4115-449E-A20B-FF8C585FE4C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718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89C80-877C-4687-B6BB-DDA7D27A047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442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3A7CB-BC7E-4D2B-8158-D13ED341C48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915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fld id="{7436C425-325D-4ACA-A37D-AFD6262BA25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  <p:sldLayoutId id="21474841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ヒラギノ角ゴ Pro W3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  <a:cs typeface="ヒラギノ角ゴ Pro W3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  <a:cs typeface="ヒラギノ角ゴ Pro W3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  <a:cs typeface="ヒラギノ角ゴ Pro W3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  <a:cs typeface="ヒラギノ角ゴ Pro W3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465263" y="2036763"/>
            <a:ext cx="6121400" cy="321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3200" b="1" i="1" dirty="0" smtClean="0">
                <a:solidFill>
                  <a:schemeClr val="accent2"/>
                </a:solidFill>
                <a:latin typeface="Comic Sans MS" pitchFamily="66" charset="0"/>
              </a:rPr>
              <a:t>CLRTAP</a:t>
            </a:r>
          </a:p>
          <a:p>
            <a:pPr algn="ctr" eaLnBrk="1" hangingPunct="1">
              <a:spcBef>
                <a:spcPct val="50000"/>
              </a:spcBef>
            </a:pPr>
            <a:r>
              <a:rPr lang="sv-SE" sz="3200" b="1" i="1" dirty="0">
                <a:solidFill>
                  <a:schemeClr val="accent2"/>
                </a:solidFill>
                <a:latin typeface="Comic Sans MS" pitchFamily="66" charset="0"/>
              </a:rPr>
              <a:t>a</a:t>
            </a:r>
            <a:r>
              <a:rPr lang="sv-SE" sz="3200" b="1" i="1" dirty="0" smtClean="0">
                <a:solidFill>
                  <a:schemeClr val="accent2"/>
                </a:solidFill>
                <a:latin typeface="Comic Sans MS" pitchFamily="66" charset="0"/>
              </a:rPr>
              <a:t>nd</a:t>
            </a:r>
          </a:p>
          <a:p>
            <a:pPr algn="ctr" eaLnBrk="1" hangingPunct="1">
              <a:spcBef>
                <a:spcPct val="50000"/>
              </a:spcBef>
            </a:pPr>
            <a:endParaRPr lang="sv-SE" sz="3200" b="1" i="1" dirty="0">
              <a:solidFill>
                <a:schemeClr val="accent2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v-SE" sz="3200" b="1" i="1" dirty="0" smtClean="0">
                <a:solidFill>
                  <a:schemeClr val="accent2"/>
                </a:solidFill>
                <a:latin typeface="Comic Sans MS" pitchFamily="66" charset="0"/>
              </a:rPr>
              <a:t>WGE and EMEP</a:t>
            </a:r>
            <a:endParaRPr lang="sv-SE" sz="1800" b="1" i="1" dirty="0">
              <a:solidFill>
                <a:schemeClr val="accent2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sv-SE" sz="1800" b="1" i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14340" name="Picture 9" descr="lrtap_cmyk_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2546350" cy="754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3778250" y="6308724"/>
            <a:ext cx="5041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sz="1800" i="1" dirty="0" smtClean="0">
                <a:solidFill>
                  <a:srgbClr val="336600"/>
                </a:solidFill>
                <a:latin typeface="Comic Sans MS" pitchFamily="66" charset="0"/>
              </a:rPr>
              <a:t>ICP IM and Waters TF, Asker, May 2016</a:t>
            </a:r>
            <a:endParaRPr lang="sv-SE" sz="1800" i="1" dirty="0">
              <a:solidFill>
                <a:srgbClr val="336600"/>
              </a:solidFill>
              <a:latin typeface="Comic Sans MS" pitchFamily="66" charset="0"/>
            </a:endParaRPr>
          </a:p>
        </p:txBody>
      </p:sp>
      <p:pic>
        <p:nvPicPr>
          <p:cNvPr id="1434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85618"/>
            <a:ext cx="4803775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899592" y="1340768"/>
            <a:ext cx="7128792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2800" b="1" i="1" dirty="0" smtClean="0">
                <a:solidFill>
                  <a:srgbClr val="333399"/>
                </a:solidFill>
                <a:latin typeface="Comic Sans MS" pitchFamily="66" charset="0"/>
              </a:rPr>
              <a:t>Financies for CLRTAP</a:t>
            </a:r>
            <a:endParaRPr lang="sv-SE" sz="2800" b="1" i="1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Fairly stable 2015 and 2016 but decreases from 948120 USD in 2008 to 483475 USD in 2015</a:t>
            </a:r>
          </a:p>
          <a:p>
            <a:pPr algn="ctr"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Contracts for 2016 estimated to 477400 USD</a:t>
            </a:r>
          </a:p>
          <a:p>
            <a:pPr algn="ctr" eaLnBrk="1" hangingPunct="1">
              <a:spcBef>
                <a:spcPct val="50000"/>
              </a:spcBef>
            </a:pPr>
            <a:endParaRPr lang="sv-SE" b="1" i="1" dirty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Special problems for CCE should be mentioned</a:t>
            </a:r>
            <a:endParaRPr lang="sv-SE" b="1" i="1" dirty="0">
              <a:solidFill>
                <a:srgbClr val="333399"/>
              </a:solidFill>
              <a:latin typeface="Comic Sans MS" pitchFamily="66" charset="0"/>
            </a:endParaRPr>
          </a:p>
        </p:txBody>
      </p:sp>
      <p:pic>
        <p:nvPicPr>
          <p:cNvPr id="14340" name="Picture 9" descr="lrtap_cmyk_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2546350" cy="754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3778250" y="6308724"/>
            <a:ext cx="5041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sz="1800" i="1" dirty="0" smtClean="0">
                <a:solidFill>
                  <a:srgbClr val="336600"/>
                </a:solidFill>
                <a:latin typeface="Comic Sans MS" pitchFamily="66" charset="0"/>
              </a:rPr>
              <a:t>ICP IM and Waters TF, Asker, May 2016</a:t>
            </a:r>
            <a:endParaRPr lang="sv-SE" sz="1800" i="1" dirty="0">
              <a:solidFill>
                <a:srgbClr val="336600"/>
              </a:solidFill>
              <a:latin typeface="Comic Sans MS" pitchFamily="66" charset="0"/>
            </a:endParaRPr>
          </a:p>
        </p:txBody>
      </p:sp>
      <p:pic>
        <p:nvPicPr>
          <p:cNvPr id="1434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85618"/>
            <a:ext cx="4803775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91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465263" y="2036763"/>
            <a:ext cx="6121400" cy="2693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2800" b="1" i="1" dirty="0" smtClean="0">
                <a:solidFill>
                  <a:srgbClr val="333399"/>
                </a:solidFill>
                <a:latin typeface="Comic Sans MS" pitchFamily="66" charset="0"/>
              </a:rPr>
              <a:t>Next WGE</a:t>
            </a:r>
          </a:p>
          <a:p>
            <a:pPr algn="ctr" eaLnBrk="1" hangingPunct="1">
              <a:spcBef>
                <a:spcPct val="50000"/>
              </a:spcBef>
            </a:pPr>
            <a:r>
              <a:rPr lang="sv-SE" sz="2800" b="1" i="1" dirty="0" smtClean="0">
                <a:solidFill>
                  <a:srgbClr val="333399"/>
                </a:solidFill>
                <a:latin typeface="Comic Sans MS" pitchFamily="66" charset="0"/>
              </a:rPr>
              <a:t>Joint WGE and EMEP</a:t>
            </a:r>
            <a:endParaRPr lang="sv-SE" sz="2800" b="1" i="1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September 13-16, 2016</a:t>
            </a:r>
          </a:p>
          <a:p>
            <a:pPr algn="ctr"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Thematic presentations</a:t>
            </a:r>
            <a:endParaRPr lang="sv-SE" b="1" i="1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sv-SE" sz="1800" b="1" i="1" dirty="0">
              <a:solidFill>
                <a:srgbClr val="333399"/>
              </a:solidFill>
              <a:latin typeface="Comic Sans MS" pitchFamily="66" charset="0"/>
            </a:endParaRPr>
          </a:p>
        </p:txBody>
      </p:sp>
      <p:pic>
        <p:nvPicPr>
          <p:cNvPr id="14340" name="Picture 9" descr="lrtap_cmyk_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2546350" cy="754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3778250" y="6308724"/>
            <a:ext cx="5041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sz="1800" i="1" dirty="0" smtClean="0">
                <a:solidFill>
                  <a:srgbClr val="336600"/>
                </a:solidFill>
                <a:latin typeface="Comic Sans MS" pitchFamily="66" charset="0"/>
              </a:rPr>
              <a:t>ICP IM and Waters TF, Asker, May 2016</a:t>
            </a:r>
            <a:endParaRPr lang="sv-SE" sz="1800" i="1" dirty="0">
              <a:solidFill>
                <a:srgbClr val="336600"/>
              </a:solidFill>
              <a:latin typeface="Comic Sans MS" pitchFamily="66" charset="0"/>
            </a:endParaRPr>
          </a:p>
        </p:txBody>
      </p:sp>
      <p:pic>
        <p:nvPicPr>
          <p:cNvPr id="1434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85618"/>
            <a:ext cx="4803775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91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465263" y="2036763"/>
            <a:ext cx="6121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3200" b="1" i="1" dirty="0" smtClean="0">
                <a:solidFill>
                  <a:srgbClr val="333399"/>
                </a:solidFill>
                <a:latin typeface="Comic Sans MS" pitchFamily="66" charset="0"/>
              </a:rPr>
              <a:t>End</a:t>
            </a:r>
            <a:endParaRPr lang="sv-SE" sz="1800" b="1" i="1" dirty="0">
              <a:solidFill>
                <a:srgbClr val="333399"/>
              </a:solidFill>
              <a:latin typeface="Comic Sans MS" pitchFamily="66" charset="0"/>
            </a:endParaRPr>
          </a:p>
        </p:txBody>
      </p:sp>
      <p:pic>
        <p:nvPicPr>
          <p:cNvPr id="14340" name="Picture 9" descr="lrtap_cmyk_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2546350" cy="754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3778250" y="6308724"/>
            <a:ext cx="5041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sz="1800" i="1" dirty="0" smtClean="0">
                <a:solidFill>
                  <a:srgbClr val="336600"/>
                </a:solidFill>
                <a:latin typeface="Comic Sans MS" pitchFamily="66" charset="0"/>
              </a:rPr>
              <a:t>ICP IM and Waters TF, Asker, May 2016</a:t>
            </a:r>
            <a:endParaRPr lang="sv-SE" sz="1800" i="1" dirty="0">
              <a:solidFill>
                <a:srgbClr val="336600"/>
              </a:solidFill>
              <a:latin typeface="Comic Sans MS" pitchFamily="66" charset="0"/>
            </a:endParaRPr>
          </a:p>
        </p:txBody>
      </p:sp>
      <p:pic>
        <p:nvPicPr>
          <p:cNvPr id="1434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85618"/>
            <a:ext cx="4803775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91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827584" y="942975"/>
            <a:ext cx="7488832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2800" b="1" i="1" dirty="0" smtClean="0">
                <a:solidFill>
                  <a:srgbClr val="333399"/>
                </a:solidFill>
                <a:latin typeface="Comic Sans MS" pitchFamily="66" charset="0"/>
              </a:rPr>
              <a:t>CLRTAP</a:t>
            </a:r>
          </a:p>
          <a:p>
            <a:pPr algn="ctr"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Strategy 2011 – 2020; Revised 2016</a:t>
            </a:r>
          </a:p>
          <a:p>
            <a:pPr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Focus on ongoing monitoring, modelling, protocols efficiency to meet pollution impacts by understanding processes and trends</a:t>
            </a:r>
          </a:p>
          <a:p>
            <a:pPr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Policy oriented messages</a:t>
            </a:r>
          </a:p>
          <a:p>
            <a:pPr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Stronger  scientific connections EMEP and WGE</a:t>
            </a:r>
          </a:p>
          <a:p>
            <a:pPr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Further involvment and actions by Parties</a:t>
            </a:r>
          </a:p>
          <a:p>
            <a:pPr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ICP inputs by August 1</a:t>
            </a:r>
            <a:r>
              <a:rPr lang="sv-SE" b="1" i="1" baseline="30000" dirty="0" smtClean="0">
                <a:solidFill>
                  <a:srgbClr val="333399"/>
                </a:solidFill>
                <a:latin typeface="Comic Sans MS" pitchFamily="66" charset="0"/>
              </a:rPr>
              <a:t>st</a:t>
            </a:r>
          </a:p>
        </p:txBody>
      </p:sp>
      <p:pic>
        <p:nvPicPr>
          <p:cNvPr id="14340" name="Picture 9" descr="lrtap_cmyk_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2546350" cy="754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3778250" y="6308724"/>
            <a:ext cx="5041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sz="1800" i="1" dirty="0" smtClean="0">
                <a:solidFill>
                  <a:srgbClr val="336600"/>
                </a:solidFill>
                <a:latin typeface="Comic Sans MS" pitchFamily="66" charset="0"/>
              </a:rPr>
              <a:t>ICP IM and Waters TF, Asker, May 2016</a:t>
            </a:r>
            <a:endParaRPr lang="sv-SE" sz="1800" i="1" dirty="0">
              <a:solidFill>
                <a:srgbClr val="336600"/>
              </a:solidFill>
              <a:latin typeface="Comic Sans MS" pitchFamily="66" charset="0"/>
            </a:endParaRPr>
          </a:p>
        </p:txBody>
      </p:sp>
      <p:pic>
        <p:nvPicPr>
          <p:cNvPr id="1434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85618"/>
            <a:ext cx="4803775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493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435150" y="1575341"/>
            <a:ext cx="6121400" cy="370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2800" b="1" i="1" dirty="0" smtClean="0">
                <a:solidFill>
                  <a:srgbClr val="333399"/>
                </a:solidFill>
                <a:latin typeface="Comic Sans MS" pitchFamily="66" charset="0"/>
              </a:rPr>
              <a:t>Outreach</a:t>
            </a:r>
            <a:endParaRPr lang="sv-SE" sz="2800" b="1" i="1" dirty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v-SE" sz="1800" b="1" i="1" dirty="0" smtClean="0">
                <a:solidFill>
                  <a:srgbClr val="333399"/>
                </a:solidFill>
                <a:latin typeface="Comic Sans MS" pitchFamily="66" charset="0"/>
              </a:rPr>
              <a:t>wider and c</a:t>
            </a:r>
            <a:r>
              <a:rPr lang="sv-SE" sz="1800" b="1" i="1" dirty="0">
                <a:solidFill>
                  <a:srgbClr val="333399"/>
                </a:solidFill>
                <a:latin typeface="Comic Sans MS" pitchFamily="66" charset="0"/>
              </a:rPr>
              <a:t>loser cooperation </a:t>
            </a:r>
            <a:r>
              <a:rPr lang="sv-SE" sz="1800" b="1" i="1" dirty="0" smtClean="0">
                <a:solidFill>
                  <a:srgbClr val="333399"/>
                </a:solidFill>
                <a:latin typeface="Comic Sans MS" pitchFamily="66" charset="0"/>
              </a:rPr>
              <a:t>with</a:t>
            </a:r>
          </a:p>
          <a:p>
            <a:pPr algn="ctr" eaLnBrk="1" hangingPunct="1">
              <a:spcBef>
                <a:spcPct val="50000"/>
              </a:spcBef>
            </a:pPr>
            <a:r>
              <a:rPr lang="sv-SE" sz="1800" b="1" i="1" dirty="0" smtClean="0">
                <a:solidFill>
                  <a:srgbClr val="333399"/>
                </a:solidFill>
                <a:latin typeface="Comic Sans MS" pitchFamily="66" charset="0"/>
              </a:rPr>
              <a:t>EECCA and SEE countries</a:t>
            </a:r>
          </a:p>
          <a:p>
            <a:pPr algn="ctr" eaLnBrk="1" hangingPunct="1">
              <a:spcBef>
                <a:spcPct val="50000"/>
              </a:spcBef>
            </a:pPr>
            <a:endParaRPr lang="sv-SE" sz="1800" b="1" i="1" dirty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v-SE" sz="1800" b="1" i="1" dirty="0" smtClean="0">
                <a:solidFill>
                  <a:srgbClr val="333399"/>
                </a:solidFill>
                <a:latin typeface="Comic Sans MS" pitchFamily="66" charset="0"/>
              </a:rPr>
              <a:t>Assessment report and Ministrial conference in Batumi, Georgia, June 2016</a:t>
            </a:r>
          </a:p>
          <a:p>
            <a:pPr algn="ctr" eaLnBrk="1" hangingPunct="1">
              <a:spcBef>
                <a:spcPct val="50000"/>
              </a:spcBef>
            </a:pPr>
            <a:endParaRPr lang="sv-SE" sz="1800" b="1" i="1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v-SE" sz="1800" b="1" i="1" dirty="0">
                <a:solidFill>
                  <a:srgbClr val="333399"/>
                </a:solidFill>
                <a:latin typeface="Comic Sans MS" pitchFamily="66" charset="0"/>
              </a:rPr>
              <a:t>f</a:t>
            </a:r>
            <a:r>
              <a:rPr lang="sv-SE" sz="1800" b="1" i="1" dirty="0" smtClean="0">
                <a:solidFill>
                  <a:srgbClr val="333399"/>
                </a:solidFill>
                <a:latin typeface="Comic Sans MS" pitchFamily="66" charset="0"/>
              </a:rPr>
              <a:t>urther enlargement</a:t>
            </a:r>
          </a:p>
          <a:p>
            <a:pPr algn="ctr" eaLnBrk="1" hangingPunct="1">
              <a:spcBef>
                <a:spcPct val="50000"/>
              </a:spcBef>
            </a:pPr>
            <a:r>
              <a:rPr lang="sv-SE" sz="1800" b="1" i="1" dirty="0" smtClean="0">
                <a:solidFill>
                  <a:srgbClr val="333399"/>
                </a:solidFill>
                <a:latin typeface="Comic Sans MS" pitchFamily="66" charset="0"/>
              </a:rPr>
              <a:t>HTAP</a:t>
            </a:r>
            <a:endParaRPr lang="sv-SE" sz="1800" b="1" i="1" dirty="0">
              <a:solidFill>
                <a:srgbClr val="333399"/>
              </a:solidFill>
              <a:latin typeface="Comic Sans MS" pitchFamily="66" charset="0"/>
            </a:endParaRPr>
          </a:p>
        </p:txBody>
      </p:sp>
      <p:pic>
        <p:nvPicPr>
          <p:cNvPr id="14340" name="Picture 9" descr="lrtap_cmyk_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2546350" cy="754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3778250" y="6308724"/>
            <a:ext cx="5041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sz="1800" i="1" dirty="0" smtClean="0">
                <a:solidFill>
                  <a:srgbClr val="336600"/>
                </a:solidFill>
                <a:latin typeface="Comic Sans MS" pitchFamily="66" charset="0"/>
              </a:rPr>
              <a:t>ICP IM and Waters TF, Asker, May 2016</a:t>
            </a:r>
            <a:endParaRPr lang="sv-SE" sz="1800" i="1" dirty="0">
              <a:solidFill>
                <a:srgbClr val="336600"/>
              </a:solidFill>
              <a:latin typeface="Comic Sans MS" pitchFamily="66" charset="0"/>
            </a:endParaRPr>
          </a:p>
        </p:txBody>
      </p:sp>
      <p:pic>
        <p:nvPicPr>
          <p:cNvPr id="1434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85618"/>
            <a:ext cx="4803775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493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448098" y="1700808"/>
            <a:ext cx="6121400" cy="2846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3200" b="1" i="1" dirty="0" smtClean="0">
                <a:solidFill>
                  <a:srgbClr val="333399"/>
                </a:solidFill>
                <a:latin typeface="Comic Sans MS" pitchFamily="66" charset="0"/>
              </a:rPr>
              <a:t>HTAP</a:t>
            </a:r>
            <a:endParaRPr lang="sv-SE" sz="3200" b="1" i="1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include on hemispheric scale</a:t>
            </a:r>
          </a:p>
          <a:p>
            <a:pPr algn="ctr"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Health, ecosystems and modelling with interactions of air pollution to climate and ozone, Hg and POPs</a:t>
            </a:r>
            <a:endParaRPr lang="sv-SE" b="1" i="1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sv-SE" sz="1800" b="1" i="1" dirty="0">
              <a:solidFill>
                <a:srgbClr val="333399"/>
              </a:solidFill>
              <a:latin typeface="Comic Sans MS" pitchFamily="66" charset="0"/>
            </a:endParaRPr>
          </a:p>
        </p:txBody>
      </p:sp>
      <p:pic>
        <p:nvPicPr>
          <p:cNvPr id="14340" name="Picture 9" descr="lrtap_cmyk_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2546350" cy="754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3778250" y="6308724"/>
            <a:ext cx="5041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sz="1800" i="1" dirty="0" smtClean="0">
                <a:solidFill>
                  <a:srgbClr val="336600"/>
                </a:solidFill>
                <a:latin typeface="Comic Sans MS" pitchFamily="66" charset="0"/>
              </a:rPr>
              <a:t>ICP IM and Waters TF, Asker, May 2016</a:t>
            </a:r>
            <a:endParaRPr lang="sv-SE" sz="1800" i="1" dirty="0">
              <a:solidFill>
                <a:srgbClr val="336600"/>
              </a:solidFill>
              <a:latin typeface="Comic Sans MS" pitchFamily="66" charset="0"/>
            </a:endParaRPr>
          </a:p>
        </p:txBody>
      </p:sp>
      <p:pic>
        <p:nvPicPr>
          <p:cNvPr id="1434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85618"/>
            <a:ext cx="4803775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493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465263" y="2036763"/>
            <a:ext cx="612140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2800" b="1" i="1" dirty="0" smtClean="0">
                <a:solidFill>
                  <a:srgbClr val="333399"/>
                </a:solidFill>
                <a:latin typeface="Comic Sans MS" pitchFamily="66" charset="0"/>
              </a:rPr>
              <a:t>Workplan</a:t>
            </a:r>
            <a:endParaRPr lang="sv-SE" sz="2800" b="1" i="1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Joint forWGE </a:t>
            </a: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and </a:t>
            </a: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EMEP</a:t>
            </a:r>
            <a:endParaRPr lang="sv-SE" sz="1800" b="1" i="1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sv-SE" sz="1800" b="1" i="1" dirty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v-SE" sz="1800" b="1" i="1" dirty="0" smtClean="0">
                <a:solidFill>
                  <a:srgbClr val="333399"/>
                </a:solidFill>
                <a:latin typeface="Comic Sans MS" pitchFamily="66" charset="0"/>
              </a:rPr>
              <a:t>Now in force 2016-2017 considered demending and comprehensive, need for executive summary</a:t>
            </a:r>
          </a:p>
          <a:p>
            <a:pPr algn="ctr" eaLnBrk="1" hangingPunct="1">
              <a:spcBef>
                <a:spcPct val="50000"/>
              </a:spcBef>
            </a:pPr>
            <a:endParaRPr lang="sv-SE" sz="1800" b="1" i="1" dirty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v-SE" sz="1800" b="1" i="1" dirty="0" smtClean="0">
                <a:solidFill>
                  <a:srgbClr val="333399"/>
                </a:solidFill>
                <a:latin typeface="Comic Sans MS" pitchFamily="66" charset="0"/>
              </a:rPr>
              <a:t>Now start for next period 2018-2019</a:t>
            </a:r>
            <a:endParaRPr lang="sv-SE" b="1" i="1" dirty="0">
              <a:solidFill>
                <a:srgbClr val="333399"/>
              </a:solidFill>
              <a:latin typeface="Comic Sans MS" pitchFamily="66" charset="0"/>
            </a:endParaRPr>
          </a:p>
        </p:txBody>
      </p:sp>
      <p:pic>
        <p:nvPicPr>
          <p:cNvPr id="14340" name="Picture 9" descr="lrtap_cmyk_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2546350" cy="754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3778250" y="6308724"/>
            <a:ext cx="5041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sz="1800" i="1" dirty="0" smtClean="0">
                <a:solidFill>
                  <a:srgbClr val="336600"/>
                </a:solidFill>
                <a:latin typeface="Comic Sans MS" pitchFamily="66" charset="0"/>
              </a:rPr>
              <a:t>ICP IM and Waters TF, Asker, May 2016</a:t>
            </a:r>
            <a:endParaRPr lang="sv-SE" sz="1800" i="1" dirty="0">
              <a:solidFill>
                <a:srgbClr val="336600"/>
              </a:solidFill>
              <a:latin typeface="Comic Sans MS" pitchFamily="66" charset="0"/>
            </a:endParaRPr>
          </a:p>
        </p:txBody>
      </p:sp>
      <p:pic>
        <p:nvPicPr>
          <p:cNvPr id="1434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85618"/>
            <a:ext cx="4803775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108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157139" y="1556792"/>
            <a:ext cx="6768751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2800" b="1" i="1" dirty="0" smtClean="0">
                <a:solidFill>
                  <a:srgbClr val="333399"/>
                </a:solidFill>
                <a:latin typeface="Comic Sans MS" pitchFamily="66" charset="0"/>
              </a:rPr>
              <a:t>Homepages</a:t>
            </a:r>
            <a:endParaRPr lang="sv-SE" b="1" i="1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v-SE" sz="2800" b="1" i="1" dirty="0" smtClean="0">
                <a:solidFill>
                  <a:srgbClr val="333399"/>
                </a:solidFill>
                <a:latin typeface="Comic Sans MS" pitchFamily="66" charset="0"/>
              </a:rPr>
              <a:t>Probably joint first page</a:t>
            </a:r>
            <a:endParaRPr lang="sv-SE" sz="2800" b="1" i="1" dirty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v-SE" sz="2800" b="1" i="1" dirty="0" smtClean="0">
                <a:solidFill>
                  <a:srgbClr val="333399"/>
                </a:solidFill>
                <a:latin typeface="Comic Sans MS" pitchFamily="66" charset="0"/>
              </a:rPr>
              <a:t>WGE not actually working but work ongoing for new webpage</a:t>
            </a:r>
          </a:p>
          <a:p>
            <a:pPr algn="ctr" eaLnBrk="1" hangingPunct="1">
              <a:spcBef>
                <a:spcPct val="50000"/>
              </a:spcBef>
            </a:pPr>
            <a:r>
              <a:rPr lang="sv-SE" sz="2800" b="1" i="1" dirty="0" smtClean="0">
                <a:solidFill>
                  <a:srgbClr val="333399"/>
                </a:solidFill>
                <a:latin typeface="Comic Sans MS" pitchFamily="66" charset="0"/>
              </a:rPr>
              <a:t>Now entrance partly through EMEP</a:t>
            </a:r>
            <a:endParaRPr lang="sv-SE" sz="2800" b="1" i="1" dirty="0" smtClean="0">
              <a:solidFill>
                <a:srgbClr val="333399"/>
              </a:solidFill>
              <a:latin typeface="Comic Sans MS" pitchFamily="66" charset="0"/>
            </a:endParaRPr>
          </a:p>
        </p:txBody>
      </p:sp>
      <p:pic>
        <p:nvPicPr>
          <p:cNvPr id="14340" name="Picture 9" descr="lrtap_cmyk_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2546350" cy="754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3778250" y="6308724"/>
            <a:ext cx="5041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sz="1800" i="1" dirty="0" smtClean="0">
                <a:solidFill>
                  <a:srgbClr val="336600"/>
                </a:solidFill>
                <a:latin typeface="Comic Sans MS" pitchFamily="66" charset="0"/>
              </a:rPr>
              <a:t>ICP IM and Waters TF, Asker, May 2016</a:t>
            </a:r>
            <a:endParaRPr lang="sv-SE" sz="1800" i="1" dirty="0">
              <a:solidFill>
                <a:srgbClr val="336600"/>
              </a:solidFill>
              <a:latin typeface="Comic Sans MS" pitchFamily="66" charset="0"/>
            </a:endParaRPr>
          </a:p>
        </p:txBody>
      </p:sp>
      <p:pic>
        <p:nvPicPr>
          <p:cNvPr id="1434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85618"/>
            <a:ext cx="4803775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108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465263" y="2036763"/>
            <a:ext cx="6121400" cy="321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3200" b="1" i="1" dirty="0" smtClean="0">
                <a:solidFill>
                  <a:srgbClr val="333399"/>
                </a:solidFill>
                <a:latin typeface="Comic Sans MS" pitchFamily="66" charset="0"/>
              </a:rPr>
              <a:t>CLRTAP</a:t>
            </a:r>
          </a:p>
          <a:p>
            <a:pPr algn="ctr" eaLnBrk="1" hangingPunct="1">
              <a:spcBef>
                <a:spcPct val="50000"/>
              </a:spcBef>
            </a:pPr>
            <a:r>
              <a:rPr lang="sv-SE" sz="3200" b="1" i="1" dirty="0">
                <a:solidFill>
                  <a:srgbClr val="333399"/>
                </a:solidFill>
                <a:latin typeface="Comic Sans MS" pitchFamily="66" charset="0"/>
              </a:rPr>
              <a:t>a</a:t>
            </a:r>
            <a:r>
              <a:rPr lang="sv-SE" sz="3200" b="1" i="1" dirty="0" smtClean="0">
                <a:solidFill>
                  <a:srgbClr val="333399"/>
                </a:solidFill>
                <a:latin typeface="Comic Sans MS" pitchFamily="66" charset="0"/>
              </a:rPr>
              <a:t>nd</a:t>
            </a:r>
          </a:p>
          <a:p>
            <a:pPr algn="ctr" eaLnBrk="1" hangingPunct="1">
              <a:spcBef>
                <a:spcPct val="50000"/>
              </a:spcBef>
            </a:pPr>
            <a:endParaRPr lang="sv-SE" sz="3200" b="1" i="1" dirty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v-SE" sz="3200" b="1" i="1" dirty="0" smtClean="0">
                <a:solidFill>
                  <a:srgbClr val="333399"/>
                </a:solidFill>
                <a:latin typeface="Comic Sans MS" pitchFamily="66" charset="0"/>
              </a:rPr>
              <a:t>WGE and EMEP</a:t>
            </a:r>
            <a:endParaRPr lang="sv-SE" sz="1800" b="1" i="1" dirty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sv-SE" sz="1800" b="1" i="1" dirty="0">
              <a:solidFill>
                <a:srgbClr val="333399"/>
              </a:solidFill>
              <a:latin typeface="Comic Sans MS" pitchFamily="66" charset="0"/>
            </a:endParaRPr>
          </a:p>
        </p:txBody>
      </p:sp>
      <p:pic>
        <p:nvPicPr>
          <p:cNvPr id="14340" name="Picture 9" descr="lrtap_cmyk_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2546350" cy="754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3778250" y="6308724"/>
            <a:ext cx="5041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sz="1800" i="1" dirty="0" smtClean="0">
                <a:solidFill>
                  <a:srgbClr val="336600"/>
                </a:solidFill>
                <a:latin typeface="Comic Sans MS" pitchFamily="66" charset="0"/>
              </a:rPr>
              <a:t>ICP IM and Waters TF, Asker, May 2016</a:t>
            </a:r>
            <a:endParaRPr lang="sv-SE" sz="1800" i="1" dirty="0">
              <a:solidFill>
                <a:srgbClr val="336600"/>
              </a:solidFill>
              <a:latin typeface="Comic Sans MS" pitchFamily="66" charset="0"/>
            </a:endParaRPr>
          </a:p>
        </p:txBody>
      </p:sp>
      <p:pic>
        <p:nvPicPr>
          <p:cNvPr id="1434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85618"/>
            <a:ext cx="4803775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91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187624" y="2036763"/>
            <a:ext cx="6768752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2800" b="1" i="1" dirty="0" smtClean="0">
                <a:solidFill>
                  <a:srgbClr val="333399"/>
                </a:solidFill>
                <a:latin typeface="Comic Sans MS" pitchFamily="66" charset="0"/>
              </a:rPr>
              <a:t>Conventions cooperation</a:t>
            </a:r>
            <a:endParaRPr lang="sv-SE" sz="2800" b="1" i="1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Greater visibility</a:t>
            </a:r>
            <a:r>
              <a:rPr lang="sv-SE" sz="3200" b="1" i="1" dirty="0" smtClean="0">
                <a:solidFill>
                  <a:srgbClr val="333399"/>
                </a:solidFill>
                <a:latin typeface="Comic Sans MS" pitchFamily="66" charset="0"/>
              </a:rPr>
              <a:t> </a:t>
            </a: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of CLRTAP</a:t>
            </a:r>
          </a:p>
          <a:p>
            <a:pPr algn="ctr"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WHO, UNEP, UNFCC, CBD, AMAP</a:t>
            </a:r>
          </a:p>
          <a:p>
            <a:pPr algn="ctr" eaLnBrk="1" hangingPunct="1">
              <a:spcBef>
                <a:spcPct val="50000"/>
              </a:spcBef>
            </a:pPr>
            <a:r>
              <a:rPr lang="sv-SE" b="1" i="1" dirty="0">
                <a:solidFill>
                  <a:srgbClr val="333399"/>
                </a:solidFill>
                <a:latin typeface="Comic Sans MS" pitchFamily="66" charset="0"/>
              </a:rPr>
              <a:t>n</a:t>
            </a: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ow included also black carbon and methane</a:t>
            </a:r>
            <a:endParaRPr lang="sv-SE" b="1" i="1" dirty="0" smtClean="0">
              <a:solidFill>
                <a:srgbClr val="333399"/>
              </a:solidFill>
              <a:latin typeface="Comic Sans MS" pitchFamily="66" charset="0"/>
            </a:endParaRPr>
          </a:p>
        </p:txBody>
      </p:sp>
      <p:pic>
        <p:nvPicPr>
          <p:cNvPr id="14340" name="Picture 9" descr="lrtap_cmyk_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2546350" cy="754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3778250" y="6308724"/>
            <a:ext cx="5041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sz="1800" i="1" dirty="0" smtClean="0">
                <a:solidFill>
                  <a:srgbClr val="336600"/>
                </a:solidFill>
                <a:latin typeface="Comic Sans MS" pitchFamily="66" charset="0"/>
              </a:rPr>
              <a:t>ICP IM and Waters TF, Asker, May 2016</a:t>
            </a:r>
            <a:endParaRPr lang="sv-SE" sz="1800" i="1" dirty="0">
              <a:solidFill>
                <a:srgbClr val="336600"/>
              </a:solidFill>
              <a:latin typeface="Comic Sans MS" pitchFamily="66" charset="0"/>
            </a:endParaRPr>
          </a:p>
        </p:txBody>
      </p:sp>
      <p:pic>
        <p:nvPicPr>
          <p:cNvPr id="1434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85618"/>
            <a:ext cx="4803775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108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043608" y="1412776"/>
            <a:ext cx="6984776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2800" b="1" i="1" dirty="0" smtClean="0">
                <a:solidFill>
                  <a:srgbClr val="333399"/>
                </a:solidFill>
                <a:latin typeface="Comic Sans MS" pitchFamily="66" charset="0"/>
              </a:rPr>
              <a:t>Chair and Bureau members</a:t>
            </a:r>
          </a:p>
          <a:p>
            <a:pPr algn="ctr" eaLnBrk="1" hangingPunct="1">
              <a:spcBef>
                <a:spcPct val="50000"/>
              </a:spcBef>
            </a:pP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Reelection of Peringe Greenfelt</a:t>
            </a:r>
          </a:p>
          <a:p>
            <a:pPr algn="ctr" eaLnBrk="1" hangingPunct="1">
              <a:spcBef>
                <a:spcPct val="50000"/>
              </a:spcBef>
            </a:pPr>
            <a:endParaRPr lang="sv-SE" b="1" i="1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sv-SE" b="1" i="1" dirty="0">
                <a:solidFill>
                  <a:srgbClr val="333399"/>
                </a:solidFill>
                <a:latin typeface="Comic Sans MS" pitchFamily="66" charset="0"/>
              </a:rPr>
              <a:t>v</a:t>
            </a:r>
            <a:r>
              <a:rPr lang="sv-SE" b="1" i="1" dirty="0" smtClean="0">
                <a:solidFill>
                  <a:srgbClr val="333399"/>
                </a:solidFill>
                <a:latin typeface="Comic Sans MS" pitchFamily="66" charset="0"/>
              </a:rPr>
              <a:t>ice chairs: Mr. Jesper Bak, Ms. Gudrun Schuetze, Ms. Sonja Vidic, Ms. Sabine Augustin, Mr. Thomas Dirmböck, Mr. Nebojsa Redzic and Ms. Isaura Rabago</a:t>
            </a:r>
            <a:endParaRPr lang="sv-SE" b="1" i="1" dirty="0" smtClean="0">
              <a:solidFill>
                <a:srgbClr val="333399"/>
              </a:solidFill>
              <a:latin typeface="Comic Sans MS" pitchFamily="66" charset="0"/>
            </a:endParaRPr>
          </a:p>
        </p:txBody>
      </p:sp>
      <p:pic>
        <p:nvPicPr>
          <p:cNvPr id="14340" name="Picture 9" descr="lrtap_cmyk_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2546350" cy="754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3778250" y="6308724"/>
            <a:ext cx="5041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sz="1800" i="1" dirty="0" smtClean="0">
                <a:solidFill>
                  <a:srgbClr val="336600"/>
                </a:solidFill>
                <a:latin typeface="Comic Sans MS" pitchFamily="66" charset="0"/>
              </a:rPr>
              <a:t>ICP IM and Waters TF, Asker, May 2016</a:t>
            </a:r>
            <a:endParaRPr lang="sv-SE" sz="1800" i="1" dirty="0">
              <a:solidFill>
                <a:srgbClr val="336600"/>
              </a:solidFill>
              <a:latin typeface="Comic Sans MS" pitchFamily="66" charset="0"/>
            </a:endParaRPr>
          </a:p>
        </p:txBody>
      </p:sp>
      <p:pic>
        <p:nvPicPr>
          <p:cNvPr id="1434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85618"/>
            <a:ext cx="4803775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91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m presentation">
  <a:themeElements>
    <a:clrScheme name="Tom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om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Tom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3173</TotalTime>
  <Words>394</Words>
  <Application>Microsoft Office PowerPoint</Application>
  <PresentationFormat>On-screen Show (4:3)</PresentationFormat>
  <Paragraphs>78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Tom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Lars Lundin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Lars Lundin</dc:creator>
  <cp:lastModifiedBy>Lars Lundin</cp:lastModifiedBy>
  <cp:revision>299</cp:revision>
  <dcterms:created xsi:type="dcterms:W3CDTF">2007-05-03T12:05:41Z</dcterms:created>
  <dcterms:modified xsi:type="dcterms:W3CDTF">2016-05-12T09:06:31Z</dcterms:modified>
</cp:coreProperties>
</file>